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67" r:id="rId23"/>
    <p:sldId id="268" r:id="rId24"/>
    <p:sldId id="269" r:id="rId25"/>
    <p:sldId id="270" r:id="rId26"/>
    <p:sldId id="27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Достаточный уровень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Физическая готовность</c:v>
                </c:pt>
                <c:pt idx="1">
                  <c:v>Педагогическая готовность</c:v>
                </c:pt>
                <c:pt idx="2">
                  <c:v>Социальная готовность</c:v>
                </c:pt>
                <c:pt idx="3">
                  <c:v>Профессионально-трудовая готовность</c:v>
                </c:pt>
                <c:pt idx="4">
                  <c:v>Психологическая (морально-волевая) готовность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0.125</c:v>
                </c:pt>
                <c:pt idx="1">
                  <c:v>0.375</c:v>
                </c:pt>
                <c:pt idx="4">
                  <c:v>0.625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8F-4B18-AC0D-EE24E553566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уровень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Физическая готовность</c:v>
                </c:pt>
                <c:pt idx="1">
                  <c:v>Педагогическая готовность</c:v>
                </c:pt>
                <c:pt idx="2">
                  <c:v>Социальная готовность</c:v>
                </c:pt>
                <c:pt idx="3">
                  <c:v>Профессионально-трудовая готовность</c:v>
                </c:pt>
                <c:pt idx="4">
                  <c:v>Психологическая (морально-волевая) готовность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 formatCode="0.0%">
                  <c:v>0.875</c:v>
                </c:pt>
                <c:pt idx="1">
                  <c:v>0.5</c:v>
                </c:pt>
                <c:pt idx="2">
                  <c:v>0.5</c:v>
                </c:pt>
                <c:pt idx="3">
                  <c:v>0.75</c:v>
                </c:pt>
                <c:pt idx="4" formatCode="0.0%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8F-4B18-AC0D-EE24E553566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 уровень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Физическая готовность</c:v>
                </c:pt>
                <c:pt idx="1">
                  <c:v>Педагогическая готовность</c:v>
                </c:pt>
                <c:pt idx="2">
                  <c:v>Социальная готовность</c:v>
                </c:pt>
                <c:pt idx="3">
                  <c:v>Профессионально-трудовая готовность</c:v>
                </c:pt>
                <c:pt idx="4">
                  <c:v>Психологическая (морально-волевая) готовность</c:v>
                </c:pt>
              </c:strCache>
            </c:strRef>
          </c:cat>
          <c:val>
            <c:numRef>
              <c:f>Лист1!$D$2:$D$6</c:f>
              <c:numCache>
                <c:formatCode>0.0%</c:formatCode>
                <c:ptCount val="5"/>
                <c:pt idx="1">
                  <c:v>0.125</c:v>
                </c:pt>
                <c:pt idx="2" formatCode="0%">
                  <c:v>0.5</c:v>
                </c:pt>
                <c:pt idx="3" formatCode="0%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8F-4B18-AC0D-EE24E55356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440448"/>
        <c:axId val="210441008"/>
      </c:barChart>
      <c:catAx>
        <c:axId val="21044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441008"/>
        <c:crosses val="autoZero"/>
        <c:auto val="1"/>
        <c:lblAlgn val="ctr"/>
        <c:lblOffset val="100"/>
        <c:noMultiLvlLbl val="0"/>
      </c:catAx>
      <c:valAx>
        <c:axId val="21044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44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0" vert="horz"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56-473A-90CA-85DFF53EC74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D56-473A-90CA-85DFF53EC74D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D56-473A-90CA-85DFF53EC74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Достаточный уровень</c:v>
                </c:pt>
                <c:pt idx="1">
                  <c:v>Средний уровень</c:v>
                </c:pt>
                <c:pt idx="2">
                  <c:v>Низкий уровень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3"/>
                <c:pt idx="0" formatCode="0.0%">
                  <c:v>0.125</c:v>
                </c:pt>
                <c:pt idx="1">
                  <c:v>0.75</c:v>
                </c:pt>
                <c:pt idx="2" formatCode="0.0%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2A-4047-92E3-12625815D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4387D-8930-46B2-9F3B-0B436CB07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061F39-FEDD-4213-8F19-93B68A5A4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66395F-0F37-4007-AC4E-CE73FD7D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5ECA95-1E97-4A26-8647-163D0136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8D521A-112C-4757-AC33-DAF38777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32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988AB3-8AAC-4A30-B945-5AEB9B42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E1DEF1-B69B-49F4-96C8-CBE9A3043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55EA78-4BD5-4FFB-8806-34F1DBFA6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33B197-25D7-4001-A411-E519BED5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382945-FC20-4ECF-9F3C-1A7F90A39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10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0A14B6B-75E9-4D38-96CD-BD80C88C1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EADBE6-91EC-4C2C-80C2-32A8E7C15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16A5C3-6EF6-46C9-B534-23832530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489BEF-D36A-41A5-93A9-880BF0B0A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C44AE6-2FA8-4295-8A06-CBCB67FA0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88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5E10F2-2A96-4FC9-BED7-E78D3BED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1226EA-5637-4DD2-97C1-9867248EC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393934-FACF-4A72-BFD7-C20D3565E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6F08BE-232E-4CC1-9836-5FCA4297A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CECF0A-C3E6-4BBF-9112-B0F59D73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05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7B0859-CABF-492C-966D-C87F8429A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2F7D5E-D330-495F-9618-FA8EDD0B9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0F4476-2794-4BEA-820F-EAE935B52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3D6DCE-AE29-48F3-9617-F80C3D3A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C0D558-1BB1-466D-9673-E606C903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6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6ED5A5-BCFB-425C-A8AF-06BF32190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E70396-68B3-406A-B88F-C69AC903F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B6FC06-9143-434B-89F1-94ECF469E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3A0205-F46E-4D0A-BB69-08AB11C0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6A5FA8-2E76-4E36-A584-7E0508E7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CA406C-D0E3-4C03-82F4-03BF27AE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50C03-F641-4997-A876-CA3BCBFC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F5520A-2636-4156-A61D-F624962B3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B38786-B048-432F-920A-6BC8C5DB5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7A10AEF-8A19-44E8-8926-C112174BD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78DF8D6-206F-4AA6-B9E0-3E24B5D25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14F3425-A965-4A2C-9CBA-95640B8F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01E988C-547C-4764-8A2B-440D4F447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413EB8-E291-409B-969C-7477DC47E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E3B1FE-D201-4EE8-9BBB-F6A3BB19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15B5C73-F4D2-4A47-A814-5C7605444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3D3ADDC-ED70-465A-9AF6-F64F7DF50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932467-2F63-40E2-974B-4B9B720B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78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69870B4-E2FC-488A-B8A6-0C0DBD434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6965158-B4B9-42D6-9C70-BB72202C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E16CB9-BE3B-4DEE-B647-15DEC6468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D6CAB6-C408-4DA5-9F6D-1466D7CEF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7BF067-77A0-4540-9CF7-80D2AA24E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2F90C5-1EE6-4E9F-A7F3-B7B6028FA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459E07-857F-4A23-B473-FABEC8A7F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E80905-AD3C-4973-B541-7934DC2C3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25B0D2-759F-4500-A974-0BAC191C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94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7EE70-226C-40F7-AFE3-962B86D99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73AF6-CF6E-4F6D-AFAB-B1F535729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22DB71-EF90-47FD-9AA8-790276F75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2D29B3-35FB-44D5-A2F9-1F10655C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41AFA4E-1B0C-4A3D-9BA0-DED52D34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918260-FC72-470E-B9CA-4B25929C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249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3B3499-5FCF-49E1-AE18-4FF982616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66E12B-C455-45E7-895A-DCFD3672C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42120D-8052-4F1B-8C6D-4193EBA9F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BD37-19BF-49D6-B251-B60C50E2B68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692369-26EB-4009-A39A-5FFC51CED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085D26-428C-4428-8513-33DCCFDE0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F6F50-8C5D-4200-BA1B-F3D81FB496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38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9CD789-C593-43E8-9E76-CBF50E2BE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8018" y="679018"/>
            <a:ext cx="9739746" cy="1551564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Социализация выпускников </a:t>
            </a:r>
            <a:br>
              <a:rPr lang="ru-RU" sz="44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2021-2022 учебного года</a:t>
            </a:r>
            <a:endParaRPr lang="ru-RU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DBDA46-C983-4052-8E38-436527CF74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295828"/>
            <a:ext cx="5292437" cy="883154"/>
          </a:xfrm>
        </p:spPr>
        <p:txBody>
          <a:bodyPr>
            <a:normAutofit/>
          </a:bodyPr>
          <a:lstStyle/>
          <a:p>
            <a:pPr lvl="0" algn="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Классный руководитель 9 класса</a:t>
            </a:r>
          </a:p>
          <a:p>
            <a:pPr algn="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Барсукова  Е.М.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68C3263-3418-41C8-9D1B-3C9A911BBF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201" y="2679295"/>
            <a:ext cx="4635543" cy="3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3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8A084641-A0B2-4E8E-B292-04BCE820A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159" y="482525"/>
            <a:ext cx="11337681" cy="620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34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75D644C-E2A5-479D-B18A-903ED14B54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891" y="520736"/>
            <a:ext cx="11277599" cy="622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400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>
            <a:extLst>
              <a:ext uri="{FF2B5EF4-FFF2-40B4-BE49-F238E27FC236}">
                <a16:creationId xmlns:a16="http://schemas.microsoft.com/office/drawing/2014/main" id="{022D0B94-B830-445E-ABE7-3692C499AF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245785"/>
            <a:ext cx="11360726" cy="636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94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9A3B6C22-0EC6-4C60-ADE1-BA505D0E47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927" y="277812"/>
            <a:ext cx="11305309" cy="637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561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7666D94A-95B1-4D77-8CA8-00CA8411CB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345" y="224133"/>
            <a:ext cx="11443855" cy="649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82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12">
            <a:extLst>
              <a:ext uri="{FF2B5EF4-FFF2-40B4-BE49-F238E27FC236}">
                <a16:creationId xmlns:a16="http://schemas.microsoft.com/office/drawing/2014/main" id="{8CFAB154-082A-4490-9B14-0BFA66D692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393" y="531457"/>
            <a:ext cx="11258749" cy="582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78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03906B7-03B9-4C57-A823-70876A4744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060" y="561161"/>
            <a:ext cx="11297879" cy="608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16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C1CBBB3E-9230-42D6-A5C8-663414FD1D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6473" y="193964"/>
            <a:ext cx="11319163" cy="637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201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BB99319A-B3B4-4648-95B1-0A49B39364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618" y="457199"/>
            <a:ext cx="11291455" cy="62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1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2887AB86-E879-4BBE-A4E7-249C7A931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891" y="202977"/>
            <a:ext cx="11139054" cy="643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20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1F7659-13EA-4556-A289-CD8EBAE44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Основные показатели социализации обучающихся</a:t>
            </a:r>
            <a:endParaRPr lang="ru-RU" sz="4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32D5AE-D23F-43BF-9071-576B67948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Физическая готовность (культура ЗОЖ).</a:t>
            </a:r>
          </a:p>
          <a:p>
            <a:pPr marL="0" lvl="0" indent="0">
              <a:buNone/>
            </a:pP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Педагогическая готовность: компетентность в учебной деятельности.</a:t>
            </a:r>
          </a:p>
          <a:p>
            <a:pPr marL="0" lvl="0" indent="0">
              <a:buNone/>
            </a:pP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Социальная готовность.</a:t>
            </a:r>
          </a:p>
          <a:p>
            <a:pPr marL="0" lvl="0" indent="0">
              <a:buNone/>
            </a:pP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Профессионально-трудовая компетентность в сфере трудовых и профессиональных отношений.</a:t>
            </a:r>
          </a:p>
          <a:p>
            <a:pPr marL="0" lvl="0" indent="0">
              <a:buNone/>
            </a:pP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Психологическая (морально-волевая) готовность.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285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>
            <a:extLst>
              <a:ext uri="{FF2B5EF4-FFF2-40B4-BE49-F238E27FC236}">
                <a16:creationId xmlns:a16="http://schemas.microsoft.com/office/drawing/2014/main" id="{90DB26CA-77CB-4A84-A1F0-B5332CD9CA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073" y="334572"/>
            <a:ext cx="11471563" cy="652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095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E7F420E-8602-43F7-A87D-760C14E19D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6885" y="471054"/>
            <a:ext cx="11158229" cy="554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43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AEF998-1CE6-4AF5-B585-7DDAB2887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731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Показатели уровня социализации выпускников 2021-2022 учебного года 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43D6008C-4FDD-4EA6-AB4F-7F5E8AA3F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2767"/>
              </p:ext>
            </p:extLst>
          </p:nvPr>
        </p:nvGraphicFramePr>
        <p:xfrm>
          <a:off x="838200" y="1690688"/>
          <a:ext cx="10564091" cy="4751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626">
                  <a:extLst>
                    <a:ext uri="{9D8B030D-6E8A-4147-A177-3AD203B41FA5}">
                      <a16:colId xmlns:a16="http://schemas.microsoft.com/office/drawing/2014/main" val="2994881137"/>
                    </a:ext>
                  </a:extLst>
                </a:gridCol>
                <a:gridCol w="1791477">
                  <a:extLst>
                    <a:ext uri="{9D8B030D-6E8A-4147-A177-3AD203B41FA5}">
                      <a16:colId xmlns:a16="http://schemas.microsoft.com/office/drawing/2014/main" val="35150365"/>
                    </a:ext>
                  </a:extLst>
                </a:gridCol>
                <a:gridCol w="1925994">
                  <a:extLst>
                    <a:ext uri="{9D8B030D-6E8A-4147-A177-3AD203B41FA5}">
                      <a16:colId xmlns:a16="http://schemas.microsoft.com/office/drawing/2014/main" val="2162339758"/>
                    </a:ext>
                  </a:extLst>
                </a:gridCol>
                <a:gridCol w="1925994">
                  <a:extLst>
                    <a:ext uri="{9D8B030D-6E8A-4147-A177-3AD203B41FA5}">
                      <a16:colId xmlns:a16="http://schemas.microsoft.com/office/drawing/2014/main" val="1097893551"/>
                    </a:ext>
                  </a:extLst>
                </a:gridCol>
              </a:tblGrid>
              <a:tr h="454065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113114"/>
                  </a:ext>
                </a:extLst>
              </a:tr>
              <a:tr h="4540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достаточный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607238"/>
                  </a:ext>
                </a:extLst>
              </a:tr>
              <a:tr h="722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Физическая готовность (культура здорового образа жизни)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76" marR="60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87,5%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extLst>
                  <a:ext uri="{0D108BD9-81ED-4DB2-BD59-A6C34878D82A}">
                    <a16:rowId xmlns:a16="http://schemas.microsoft.com/office/drawing/2014/main" val="3481118399"/>
                  </a:ext>
                </a:extLst>
              </a:tr>
              <a:tr h="722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Педагогическая готовность (компетентность в учебной деятельности)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76" marR="60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37,5%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12,5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extLst>
                  <a:ext uri="{0D108BD9-81ED-4DB2-BD59-A6C34878D82A}">
                    <a16:rowId xmlns:a16="http://schemas.microsoft.com/office/drawing/2014/main" val="362796650"/>
                  </a:ext>
                </a:extLst>
              </a:tr>
              <a:tr h="722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готовность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76" marR="60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extLst>
                  <a:ext uri="{0D108BD9-81ED-4DB2-BD59-A6C34878D82A}">
                    <a16:rowId xmlns:a16="http://schemas.microsoft.com/office/drawing/2014/main" val="2771206164"/>
                  </a:ext>
                </a:extLst>
              </a:tr>
              <a:tr h="722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Профессионально-трудовая готовность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76" marR="60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extLst>
                  <a:ext uri="{0D108BD9-81ED-4DB2-BD59-A6C34878D82A}">
                    <a16:rowId xmlns:a16="http://schemas.microsoft.com/office/drawing/2014/main" val="1278095450"/>
                  </a:ext>
                </a:extLst>
              </a:tr>
              <a:tr h="722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Психологическая (морально-волевая) готовность</a:t>
                      </a:r>
                      <a:endParaRPr lang="ru-RU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876" marR="6087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62,5%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37,5%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05" marR="54805" marT="0" marB="0"/>
                </a:tc>
                <a:extLst>
                  <a:ext uri="{0D108BD9-81ED-4DB2-BD59-A6C34878D82A}">
                    <a16:rowId xmlns:a16="http://schemas.microsoft.com/office/drawing/2014/main" val="4017324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661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F4A55-CB09-4BCE-AB9B-D7C98EFEC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927"/>
            <a:ext cx="10515600" cy="84022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Показатели уровня социализации </a:t>
            </a:r>
            <a:b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выпускников 2021-2022 учебный год</a:t>
            </a:r>
            <a:endParaRPr lang="ru-RU" sz="32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28C991B2-76D9-4DD7-9B57-98641E305E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393464"/>
              </p:ext>
            </p:extLst>
          </p:nvPr>
        </p:nvGraphicFramePr>
        <p:xfrm>
          <a:off x="838200" y="1246909"/>
          <a:ext cx="10515600" cy="5350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7042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0E597-6E33-4062-9E9B-ED7ABF343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Уровень социализации обучающихся </a:t>
            </a:r>
            <a:b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itchFamily="18" charset="0"/>
              </a:rPr>
              <a:t>2021-2022 учебного года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0B7C9C2-AA4E-4D79-94E6-A7F0AAD17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643465"/>
              </p:ext>
            </p:extLst>
          </p:nvPr>
        </p:nvGraphicFramePr>
        <p:xfrm>
          <a:off x="505690" y="1690688"/>
          <a:ext cx="11180619" cy="456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6873">
                  <a:extLst>
                    <a:ext uri="{9D8B030D-6E8A-4147-A177-3AD203B41FA5}">
                      <a16:colId xmlns:a16="http://schemas.microsoft.com/office/drawing/2014/main" val="3439614655"/>
                    </a:ext>
                  </a:extLst>
                </a:gridCol>
                <a:gridCol w="3726873">
                  <a:extLst>
                    <a:ext uri="{9D8B030D-6E8A-4147-A177-3AD203B41FA5}">
                      <a16:colId xmlns:a16="http://schemas.microsoft.com/office/drawing/2014/main" val="2533712541"/>
                    </a:ext>
                  </a:extLst>
                </a:gridCol>
                <a:gridCol w="3726873">
                  <a:extLst>
                    <a:ext uri="{9D8B030D-6E8A-4147-A177-3AD203B41FA5}">
                      <a16:colId xmlns:a16="http://schemas.microsoft.com/office/drawing/2014/main" val="74529846"/>
                    </a:ext>
                  </a:extLst>
                </a:gridCol>
              </a:tblGrid>
              <a:tr h="1145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Достаточный 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(высокий) уровень</a:t>
                      </a:r>
                      <a:endParaRPr lang="ru-RU" sz="2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72355" marR="72355" marT="36178" marB="36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уровень</a:t>
                      </a:r>
                      <a:endParaRPr lang="ru-RU" sz="2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72355" marR="72355" marT="36178" marB="36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Низкий уровень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72355" marR="72355" marT="36178" marB="36178"/>
                </a:tc>
                <a:extLst>
                  <a:ext uri="{0D108BD9-81ED-4DB2-BD59-A6C34878D82A}">
                    <a16:rowId xmlns:a16="http://schemas.microsoft.com/office/drawing/2014/main" val="131172707"/>
                  </a:ext>
                </a:extLst>
              </a:tr>
              <a:tr h="517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12,5 %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72355" marR="72355" marT="36178" marB="36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72355" marR="72355" marT="36178" marB="36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12,5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72355" marR="72355" marT="36178" marB="36178"/>
                </a:tc>
                <a:extLst>
                  <a:ext uri="{0D108BD9-81ED-4DB2-BD59-A6C34878D82A}">
                    <a16:rowId xmlns:a16="http://schemas.microsoft.com/office/drawing/2014/main" val="3222650422"/>
                  </a:ext>
                </a:extLst>
              </a:tr>
              <a:tr h="2898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Сергей О.</a:t>
                      </a:r>
                    </a:p>
                  </a:txBody>
                  <a:tcPr marL="72355" marR="72355" marT="36178" marB="36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Александр А.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Тимофей К.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Анатолий К.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Руслан М.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Дмитрий П.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/>
                          <a:cs typeface="Arial" panose="020B0604020202020204" pitchFamily="34" charset="0"/>
                        </a:rPr>
                        <a:t>Кирилл Щ.</a:t>
                      </a:r>
                    </a:p>
                  </a:txBody>
                  <a:tcPr marL="72355" marR="72355" marT="36178" marB="3617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Виктор Х.</a:t>
                      </a:r>
                    </a:p>
                  </a:txBody>
                  <a:tcPr marL="72355" marR="72355" marT="36178" marB="36178"/>
                </a:tc>
                <a:extLst>
                  <a:ext uri="{0D108BD9-81ED-4DB2-BD59-A6C34878D82A}">
                    <a16:rowId xmlns:a16="http://schemas.microsoft.com/office/drawing/2014/main" val="209017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185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78BD1-D2C2-4F11-B4DA-06F42D140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13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Общий уровень социализации 9 класса </a:t>
            </a:r>
            <a:b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 2021-2022 учебном году</a:t>
            </a:r>
            <a:endParaRPr lang="ru-RU" sz="32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0924897-422A-4DE1-9FA5-6B76FE968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404452"/>
              </p:ext>
            </p:extLst>
          </p:nvPr>
        </p:nvGraphicFramePr>
        <p:xfrm>
          <a:off x="498765" y="1690256"/>
          <a:ext cx="11000508" cy="4802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27501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9B5C37-34F6-48C4-A24C-879157F10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Спасибо за внимание!</a:t>
            </a:r>
            <a:b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8109316-B6E1-4FAF-8E26-9B14061970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658" y="1464108"/>
            <a:ext cx="6370683" cy="5038148"/>
          </a:xfrm>
        </p:spPr>
      </p:pic>
    </p:spTree>
    <p:extLst>
      <p:ext uri="{BB962C8B-B14F-4D97-AF65-F5344CB8AC3E}">
        <p14:creationId xmlns:p14="http://schemas.microsoft.com/office/powerpoint/2010/main" val="66704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6A477-EBE7-45F7-B7DE-14622F549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690"/>
            <a:ext cx="10515600" cy="1061892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Показатели и критерии готовности выпускника к самостоятельной жизни</a:t>
            </a:r>
            <a:br>
              <a:rPr lang="ru-RU" dirty="0">
                <a:solidFill>
                  <a:srgbClr val="000000"/>
                </a:solidFill>
                <a:latin typeface="Arial Unicode MS"/>
              </a:rPr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F2DC12FB-FE29-47BD-863C-247CEF7506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4963" y="1330036"/>
            <a:ext cx="11384088" cy="498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1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A01FED2A-E64E-42EF-B7C2-947ECB7AF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618" y="266983"/>
            <a:ext cx="11055927" cy="623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60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D46A3E77-E243-4B37-AF4D-469503312E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4318"/>
          <a:stretch/>
        </p:blipFill>
        <p:spPr>
          <a:xfrm>
            <a:off x="0" y="416570"/>
            <a:ext cx="11831782" cy="615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69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C90CFC10-C029-4EFC-84DB-CF446D08BC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618" y="235359"/>
            <a:ext cx="11333018" cy="635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360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3DA565A4-1081-427D-BAFE-274889442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327" y="586078"/>
            <a:ext cx="11180618" cy="616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4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13B40EB8-AFA6-4FAD-92C0-1872BB6E8C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913" y="745524"/>
            <a:ext cx="11136174" cy="572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494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D3FBDFEE-2128-4E06-BBB5-EB28230587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43779"/>
          <a:stretch/>
        </p:blipFill>
        <p:spPr>
          <a:xfrm>
            <a:off x="540328" y="498473"/>
            <a:ext cx="11042072" cy="572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0866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178</Words>
  <Application>Microsoft Office PowerPoint</Application>
  <PresentationFormat>Широкоэкранный</PresentationFormat>
  <Paragraphs>57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Arial Unicode MS</vt:lpstr>
      <vt:lpstr>Calibri</vt:lpstr>
      <vt:lpstr>Calibri Light</vt:lpstr>
      <vt:lpstr>Тема Office</vt:lpstr>
      <vt:lpstr>Социализация выпускников  2021-2022 учебного года</vt:lpstr>
      <vt:lpstr>Основные показатели социализации обучающихся</vt:lpstr>
      <vt:lpstr>Показатели и критерии готовности выпускника к самостоятельной жизни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Показатели уровня социализации выпускников 2021-2022 учебного года </vt:lpstr>
      <vt:lpstr>Показатели уровня социализации  выпускников 2021-2022 учебный год</vt:lpstr>
      <vt:lpstr>Уровень социализации обучающихся  2021-2022 учебного года</vt:lpstr>
      <vt:lpstr>Общий уровень социализации 9 класса  в 2021-2022 учебном году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Социализация выпускников  2021-2022 учебного года</dc:title>
  <dc:creator>Пользователь</dc:creator>
  <cp:lastModifiedBy>Пользователь</cp:lastModifiedBy>
  <cp:revision>31</cp:revision>
  <dcterms:created xsi:type="dcterms:W3CDTF">2022-03-15T17:58:32Z</dcterms:created>
  <dcterms:modified xsi:type="dcterms:W3CDTF">2022-03-20T15:41:14Z</dcterms:modified>
</cp:coreProperties>
</file>